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68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9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32C531-62E2-478E-BA15-983F65F67A36}" type="datetimeFigureOut">
              <a:rPr lang="ru-RU" smtClean="0"/>
              <a:pPr/>
              <a:t>04.06.2014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368A94-A91A-46D2-94B6-779562CA4F4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>
    <p:newsflash/>
    <p:sndAc>
      <p:stSnd>
        <p:snd r:embed="rId1" name="chimes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32C531-62E2-478E-BA15-983F65F67A36}" type="datetimeFigureOut">
              <a:rPr lang="ru-RU" smtClean="0"/>
              <a:pPr/>
              <a:t>04.06.2014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368A94-A91A-46D2-94B6-779562CA4F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  <p:sndAc>
      <p:stSnd>
        <p:snd r:embed="rId1" name="chimes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32C531-62E2-478E-BA15-983F65F67A36}" type="datetimeFigureOut">
              <a:rPr lang="ru-RU" smtClean="0"/>
              <a:pPr/>
              <a:t>04.06.2014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368A94-A91A-46D2-94B6-779562CA4F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  <p:sndAc>
      <p:stSnd>
        <p:snd r:embed="rId1" name="chimes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32C531-62E2-478E-BA15-983F65F67A36}" type="datetimeFigureOut">
              <a:rPr lang="ru-RU" smtClean="0"/>
              <a:pPr/>
              <a:t>04.06.2014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368A94-A91A-46D2-94B6-779562CA4F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  <p:sndAc>
      <p:stSnd>
        <p:snd r:embed="rId1" name="chimes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32C531-62E2-478E-BA15-983F65F67A36}" type="datetimeFigureOut">
              <a:rPr lang="ru-RU" smtClean="0"/>
              <a:pPr/>
              <a:t>04.06.2014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368A94-A91A-46D2-94B6-779562CA4F4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>
    <p:newsflash/>
    <p:sndAc>
      <p:stSnd>
        <p:snd r:embed="rId1" name="chimes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32C531-62E2-478E-BA15-983F65F67A36}" type="datetimeFigureOut">
              <a:rPr lang="ru-RU" smtClean="0"/>
              <a:pPr/>
              <a:t>04.06.2014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368A94-A91A-46D2-94B6-779562CA4F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  <p:sndAc>
      <p:stSnd>
        <p:snd r:embed="rId1" name="chimes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32C531-62E2-478E-BA15-983F65F67A36}" type="datetimeFigureOut">
              <a:rPr lang="ru-RU" smtClean="0"/>
              <a:pPr/>
              <a:t>04.06.2014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368A94-A91A-46D2-94B6-779562CA4F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  <p:sndAc>
      <p:stSnd>
        <p:snd r:embed="rId1" name="chimes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32C531-62E2-478E-BA15-983F65F67A36}" type="datetimeFigureOut">
              <a:rPr lang="ru-RU" smtClean="0"/>
              <a:pPr/>
              <a:t>04.06.2014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368A94-A91A-46D2-94B6-779562CA4F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  <p:sndAc>
      <p:stSnd>
        <p:snd r:embed="rId1" name="chimes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32C531-62E2-478E-BA15-983F65F67A36}" type="datetimeFigureOut">
              <a:rPr lang="ru-RU" smtClean="0"/>
              <a:pPr/>
              <a:t>04.06.2014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368A94-A91A-46D2-94B6-779562CA4F4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>
    <p:newsflash/>
    <p:sndAc>
      <p:stSnd>
        <p:snd r:embed="rId1" name="chimes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32C531-62E2-478E-BA15-983F65F67A36}" type="datetimeFigureOut">
              <a:rPr lang="ru-RU" smtClean="0"/>
              <a:pPr/>
              <a:t>04.06.2014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368A94-A91A-46D2-94B6-779562CA4F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  <p:sndAc>
      <p:stSnd>
        <p:snd r:embed="rId1" name="chimes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32C531-62E2-478E-BA15-983F65F67A36}" type="datetimeFigureOut">
              <a:rPr lang="ru-RU" smtClean="0"/>
              <a:pPr/>
              <a:t>04.06.2014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368A94-A91A-46D2-94B6-779562CA4F4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med">
    <p:newsflash/>
    <p:sndAc>
      <p:stSnd>
        <p:snd r:embed="rId1" name="chimes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632C531-62E2-478E-BA15-983F65F67A36}" type="datetimeFigureOut">
              <a:rPr lang="ru-RU" smtClean="0"/>
              <a:pPr/>
              <a:t>04.06.2014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8368A94-A91A-46D2-94B6-779562CA4F4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newsflash/>
    <p:sndAc>
      <p:stSnd>
        <p:snd r:embed="rId13" name="chimes.wav" builtIn="1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786058"/>
            <a:ext cx="8501090" cy="1472184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sz="7300" i="1" dirty="0" smtClean="0"/>
              <a:t>Презентація </a:t>
            </a:r>
            <a:r>
              <a:rPr lang="uk-UA" sz="7300" dirty="0" smtClean="0"/>
              <a:t/>
            </a:r>
            <a:br>
              <a:rPr lang="uk-UA" sz="7300" dirty="0" smtClean="0"/>
            </a:br>
            <a:r>
              <a:rPr lang="uk-UA" sz="7300" dirty="0" smtClean="0"/>
              <a:t>“ </a:t>
            </a:r>
            <a:r>
              <a:rPr lang="uk-UA" sz="7300" i="1" u="sng" dirty="0" smtClean="0"/>
              <a:t>Перпендикулярність прямих і площин у просторі </a:t>
            </a:r>
            <a:r>
              <a:rPr lang="uk-UA" sz="7300" dirty="0" smtClean="0"/>
              <a:t>”</a:t>
            </a:r>
            <a:endParaRPr lang="ru-RU" sz="73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4857760"/>
            <a:ext cx="9144000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2000" b="1" dirty="0" smtClean="0"/>
              <a:t>Підготувала:</a:t>
            </a:r>
          </a:p>
          <a:p>
            <a:pPr algn="r"/>
            <a:r>
              <a:rPr lang="uk-UA" sz="2000" b="1" dirty="0" smtClean="0"/>
              <a:t>Учениця 10 класу</a:t>
            </a:r>
          </a:p>
          <a:p>
            <a:pPr algn="r"/>
            <a:r>
              <a:rPr lang="uk-UA" sz="2000" b="1" dirty="0" smtClean="0"/>
              <a:t>Прилуцької ЗОШ І-ІІІ ст. №13</a:t>
            </a:r>
          </a:p>
          <a:p>
            <a:pPr algn="r"/>
            <a:r>
              <a:rPr lang="uk-UA" sz="2000" b="1" dirty="0" smtClean="0"/>
              <a:t>Імені Святителя </a:t>
            </a:r>
            <a:r>
              <a:rPr lang="uk-UA" sz="2000" b="1" dirty="0" err="1" smtClean="0"/>
              <a:t>Іоасафа</a:t>
            </a:r>
            <a:r>
              <a:rPr lang="uk-UA" sz="2000" b="1" dirty="0" smtClean="0"/>
              <a:t> Бєлгородського</a:t>
            </a:r>
          </a:p>
          <a:p>
            <a:pPr algn="r"/>
            <a:endParaRPr lang="uk-UA" sz="2000" b="1" dirty="0" smtClean="0"/>
          </a:p>
          <a:p>
            <a:endParaRPr lang="ru-RU" dirty="0"/>
          </a:p>
        </p:txBody>
      </p:sp>
    </p:spTree>
  </p:cSld>
  <p:clrMapOvr>
    <a:masterClrMapping/>
  </p:clrMapOvr>
  <p:transition spd="med">
    <p:wheel spokes="8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0100" y="500042"/>
            <a:ext cx="8143900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solidFill>
                  <a:schemeClr val="accent3"/>
                </a:solidFill>
              </a:rPr>
              <a:t>Теорема 5</a:t>
            </a:r>
            <a:r>
              <a:rPr lang="ru-RU" sz="2800" b="1" i="1" dirty="0" smtClean="0">
                <a:solidFill>
                  <a:schemeClr val="accent3"/>
                </a:solidFill>
              </a:rPr>
              <a:t>.</a:t>
            </a:r>
          </a:p>
          <a:p>
            <a:pPr algn="ctr"/>
            <a:endParaRPr lang="uk-UA" sz="2400" b="1" i="1" dirty="0" smtClean="0">
              <a:solidFill>
                <a:schemeClr val="accent3"/>
              </a:solidFill>
            </a:endParaRPr>
          </a:p>
          <a:p>
            <a:pPr algn="ctr"/>
            <a:r>
              <a:rPr lang="uk-UA" sz="2400" b="1" i="1" dirty="0" smtClean="0">
                <a:solidFill>
                  <a:schemeClr val="accent3"/>
                </a:solidFill>
              </a:rPr>
              <a:t>Якщо пряма перпендикулярна до однієї з двох паралельних прямих і лежить з ними в одній площині, то вона перпендикулярна і до другої прямої </a:t>
            </a:r>
            <a:endParaRPr lang="ru-RU" sz="2400" b="1" i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ransition spd="med">
    <p:cover dir="d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357166"/>
            <a:ext cx="81439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i="1" dirty="0" smtClean="0">
                <a:solidFill>
                  <a:schemeClr val="accent3"/>
                </a:solidFill>
              </a:rPr>
              <a:t>Теорема 6</a:t>
            </a:r>
            <a:r>
              <a:rPr lang="ru-RU" sz="2800" b="1" i="1" dirty="0" smtClean="0">
                <a:solidFill>
                  <a:schemeClr val="accent3"/>
                </a:solidFill>
              </a:rPr>
              <a:t> ( про три </a:t>
            </a:r>
            <a:r>
              <a:rPr lang="ru-RU" sz="2800" b="1" i="1" dirty="0" err="1" smtClean="0">
                <a:solidFill>
                  <a:schemeClr val="accent3"/>
                </a:solidFill>
              </a:rPr>
              <a:t>перпендикуляри</a:t>
            </a:r>
            <a:r>
              <a:rPr lang="ru-RU" sz="2800" b="1" i="1" dirty="0" smtClean="0">
                <a:solidFill>
                  <a:schemeClr val="accent3"/>
                </a:solidFill>
              </a:rPr>
              <a:t> )</a:t>
            </a:r>
          </a:p>
          <a:p>
            <a:pPr algn="ctr"/>
            <a:endParaRPr lang="uk-UA" sz="2000" b="1" i="1" dirty="0" smtClean="0">
              <a:solidFill>
                <a:schemeClr val="accent3"/>
              </a:solidFill>
            </a:endParaRPr>
          </a:p>
          <a:p>
            <a:pPr algn="ctr"/>
            <a:r>
              <a:rPr lang="uk-UA" sz="2000" b="1" i="1" dirty="0" smtClean="0">
                <a:solidFill>
                  <a:schemeClr val="accent3"/>
                </a:solidFill>
              </a:rPr>
              <a:t>Якщо пряма, проведена на площині через основу похилої, перпендикулярна до її проекції, то вона перпендикулярна і до її похилої. І навпаки, якщо пряма, проведена через основу похилої на площині, перпендикулярна до похилої, то вона перпендикулярна і до проекції похилої.</a:t>
            </a:r>
          </a:p>
        </p:txBody>
      </p:sp>
      <p:pic>
        <p:nvPicPr>
          <p:cNvPr id="3" name="Рисунок 2" descr="0015-016-Prjamaja-lezhaschaja-v-ploskosti-perpendikuljarna-naklonnoj-togda-i-tolk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8926" y="2857496"/>
            <a:ext cx="4545169" cy="3823895"/>
          </a:xfrm>
          <a:prstGeom prst="rect">
            <a:avLst/>
          </a:prstGeom>
        </p:spPr>
      </p:pic>
    </p:spTree>
  </p:cSld>
  <p:clrMapOvr>
    <a:masterClrMapping/>
  </p:clrMapOvr>
  <p:transition spd="med">
    <p:push dir="r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571480"/>
            <a:ext cx="81439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i="1" dirty="0" smtClean="0">
                <a:solidFill>
                  <a:schemeClr val="accent3"/>
                </a:solidFill>
              </a:rPr>
              <a:t>Теорема 7 ( ознака  перпендикулярності  площин )</a:t>
            </a:r>
          </a:p>
          <a:p>
            <a:pPr algn="ctr"/>
            <a:endParaRPr lang="uk-UA" sz="2000" b="1" i="1" dirty="0" smtClean="0">
              <a:solidFill>
                <a:schemeClr val="accent3"/>
              </a:solidFill>
            </a:endParaRPr>
          </a:p>
          <a:p>
            <a:pPr algn="ctr"/>
            <a:r>
              <a:rPr lang="uk-UA" sz="2000" b="1" i="1" dirty="0" smtClean="0">
                <a:solidFill>
                  <a:schemeClr val="accent3"/>
                </a:solidFill>
              </a:rPr>
              <a:t>Якщо одна з двох площин проходить через пряму, перпендикулярну до другої площини, то ці площини перпендикулярні.</a:t>
            </a:r>
            <a:endParaRPr lang="ru-RU" sz="2000" b="1" i="1" dirty="0">
              <a:solidFill>
                <a:schemeClr val="accent3"/>
              </a:solidFill>
            </a:endParaRPr>
          </a:p>
        </p:txBody>
      </p:sp>
      <p:pic>
        <p:nvPicPr>
          <p:cNvPr id="3" name="Рисунок 2" descr="priznperpplosk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488" y="2214554"/>
            <a:ext cx="4062432" cy="3739054"/>
          </a:xfrm>
          <a:prstGeom prst="rect">
            <a:avLst/>
          </a:prstGeom>
        </p:spPr>
      </p:pic>
    </p:spTree>
  </p:cSld>
  <p:clrMapOvr>
    <a:masterClrMapping/>
  </p:clrMapOvr>
  <p:transition spd="med">
    <p:strips dir="ru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500042"/>
            <a:ext cx="81439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i="1" dirty="0" smtClean="0">
                <a:solidFill>
                  <a:schemeClr val="accent3"/>
                </a:solidFill>
              </a:rPr>
              <a:t>Теорема 8</a:t>
            </a:r>
          </a:p>
          <a:p>
            <a:pPr algn="ctr"/>
            <a:endParaRPr lang="uk-UA" sz="2400" b="1" i="1" dirty="0" smtClean="0">
              <a:solidFill>
                <a:schemeClr val="accent3"/>
              </a:solidFill>
            </a:endParaRPr>
          </a:p>
          <a:p>
            <a:pPr algn="ctr"/>
            <a:r>
              <a:rPr lang="uk-UA" sz="2000" b="1" i="1" dirty="0" smtClean="0">
                <a:solidFill>
                  <a:schemeClr val="accent3"/>
                </a:solidFill>
              </a:rPr>
              <a:t>Якщо дві площини взаємно перпендикулярні , то будь-яка пряма, що лежить в одній з них і перпендикулярна до їхньої лінії перетину, перпендикулярна до другої площини. </a:t>
            </a:r>
          </a:p>
          <a:p>
            <a:pPr algn="ctr"/>
            <a:endParaRPr lang="ru-RU" sz="2000" b="1" i="1" dirty="0">
              <a:solidFill>
                <a:schemeClr val="accent3"/>
              </a:solidFill>
            </a:endParaRPr>
          </a:p>
        </p:txBody>
      </p:sp>
      <p:pic>
        <p:nvPicPr>
          <p:cNvPr id="3" name="Рисунок 2" descr="perpplosk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6116" y="2714620"/>
            <a:ext cx="2939836" cy="3548078"/>
          </a:xfrm>
          <a:prstGeom prst="rect">
            <a:avLst/>
          </a:prstGeom>
        </p:spPr>
      </p:pic>
    </p:spTree>
  </p:cSld>
  <p:clrMapOvr>
    <a:masterClrMapping/>
  </p:clrMapOvr>
  <p:transition spd="med">
    <p:circl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357166"/>
            <a:ext cx="81439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i="1" dirty="0" smtClean="0">
                <a:solidFill>
                  <a:schemeClr val="accent3"/>
                </a:solidFill>
              </a:rPr>
              <a:t>Теорема 9</a:t>
            </a:r>
          </a:p>
          <a:p>
            <a:pPr algn="ctr"/>
            <a:endParaRPr lang="uk-UA" sz="2400" b="1" i="1" dirty="0" smtClean="0">
              <a:solidFill>
                <a:schemeClr val="accent3"/>
              </a:solidFill>
            </a:endParaRPr>
          </a:p>
          <a:p>
            <a:pPr algn="ctr"/>
            <a:r>
              <a:rPr lang="uk-UA" sz="2000" b="1" i="1" dirty="0" smtClean="0">
                <a:solidFill>
                  <a:schemeClr val="accent3"/>
                </a:solidFill>
              </a:rPr>
              <a:t>Якщо дві площини взаємно перпендикулярні та з деякої точки однієї з них опущено перпендикуляр на другу, то цей перпендикуляр лежить у першій площині. </a:t>
            </a:r>
            <a:endParaRPr lang="ru-RU" sz="2000" b="1" i="1" dirty="0">
              <a:solidFill>
                <a:schemeClr val="accent3"/>
              </a:solidFill>
            </a:endParaRPr>
          </a:p>
        </p:txBody>
      </p:sp>
      <p:pic>
        <p:nvPicPr>
          <p:cNvPr id="4" name="Рисунок 3" descr="Безымянный.png"/>
          <p:cNvPicPr>
            <a:picLocks noChangeAspect="1"/>
          </p:cNvPicPr>
          <p:nvPr/>
        </p:nvPicPr>
        <p:blipFill>
          <a:blip r:embed="rId3"/>
          <a:srcRect r="69600" b="23319"/>
          <a:stretch>
            <a:fillRect/>
          </a:stretch>
        </p:blipFill>
        <p:spPr>
          <a:xfrm>
            <a:off x="3286116" y="2071678"/>
            <a:ext cx="4000528" cy="4316359"/>
          </a:xfrm>
          <a:prstGeom prst="rect">
            <a:avLst/>
          </a:prstGeom>
        </p:spPr>
      </p:pic>
    </p:spTree>
  </p:cSld>
  <p:clrMapOvr>
    <a:masterClrMapping/>
  </p:clrMapOvr>
  <p:transition spd="med">
    <p:diamond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57290" y="428604"/>
            <a:ext cx="707236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i="1" u="sng" dirty="0" smtClean="0"/>
              <a:t>Вправа </a:t>
            </a:r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500166" y="1214422"/>
            <a:ext cx="65722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 У прямокутному паралелепіпеді </a:t>
            </a:r>
            <a:r>
              <a:rPr lang="en-US" dirty="0" smtClean="0"/>
              <a:t>ABCDA</a:t>
            </a:r>
            <a:r>
              <a:rPr lang="uk-UA" sz="1600" dirty="0" smtClean="0"/>
              <a:t>1</a:t>
            </a:r>
            <a:r>
              <a:rPr lang="en-US" dirty="0" smtClean="0"/>
              <a:t>B</a:t>
            </a:r>
            <a:r>
              <a:rPr lang="uk-UA" dirty="0" smtClean="0"/>
              <a:t>1</a:t>
            </a:r>
            <a:r>
              <a:rPr lang="en-US" dirty="0" smtClean="0"/>
              <a:t>C</a:t>
            </a:r>
            <a:r>
              <a:rPr lang="uk-UA" dirty="0" smtClean="0"/>
              <a:t>1</a:t>
            </a:r>
            <a:r>
              <a:rPr lang="en-US" dirty="0" smtClean="0"/>
              <a:t>D</a:t>
            </a:r>
            <a:r>
              <a:rPr lang="uk-UA" dirty="0" smtClean="0"/>
              <a:t>1 через відрізок </a:t>
            </a:r>
            <a:r>
              <a:rPr lang="en-US" dirty="0" smtClean="0"/>
              <a:t>D</a:t>
            </a:r>
            <a:r>
              <a:rPr lang="uk-UA" dirty="0" smtClean="0"/>
              <a:t>С1 і точку В проведено площину. Обчисліть периметр утвореного перерізу, якщо </a:t>
            </a:r>
            <a:r>
              <a:rPr lang="en-US" dirty="0" err="1" smtClean="0"/>
              <a:t>a,b,c</a:t>
            </a:r>
            <a:r>
              <a:rPr lang="en-US" dirty="0" smtClean="0"/>
              <a:t> </a:t>
            </a:r>
            <a:r>
              <a:rPr lang="uk-UA" dirty="0" smtClean="0"/>
              <a:t>– виміри паралелепіпеда, причому а=3см, </a:t>
            </a:r>
            <a:r>
              <a:rPr lang="en-US" dirty="0" smtClean="0"/>
              <a:t>b</a:t>
            </a:r>
            <a:r>
              <a:rPr lang="uk-UA" dirty="0" smtClean="0"/>
              <a:t>= 4 см, с= 6 см.</a:t>
            </a:r>
            <a:endParaRPr lang="ru-RU" sz="2400" dirty="0"/>
          </a:p>
        </p:txBody>
      </p:sp>
      <p:pic>
        <p:nvPicPr>
          <p:cNvPr id="4" name="Рисунок 3" descr="booktreepic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2976" y="2857496"/>
            <a:ext cx="7857493" cy="3286148"/>
          </a:xfrm>
          <a:prstGeom prst="rect">
            <a:avLst/>
          </a:prstGeom>
        </p:spPr>
      </p:pic>
    </p:spTree>
  </p:cSld>
  <p:clrMapOvr>
    <a:masterClrMapping/>
  </p:clrMapOvr>
  <p:transition spd="med">
    <p:cover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1357298"/>
            <a:ext cx="9144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5000" b="1" i="1" u="sng" dirty="0" smtClean="0"/>
              <a:t>Кінець !</a:t>
            </a:r>
            <a:endParaRPr lang="ru-RU" sz="15000" b="1" i="1" u="sng" dirty="0"/>
          </a:p>
        </p:txBody>
      </p:sp>
    </p:spTree>
  </p:cSld>
  <p:clrMapOvr>
    <a:masterClrMapping/>
  </p:clrMapOvr>
  <p:transition spd="med">
    <p:wheel spokes="8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357298"/>
            <a:ext cx="81439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uk-UA" i="1" dirty="0" smtClean="0">
                <a:solidFill>
                  <a:schemeClr val="accent6">
                    <a:lumMod val="50000"/>
                  </a:schemeClr>
                </a:solidFill>
                <a:cs typeface="BrowalliaUPC" pitchFamily="34" charset="-34"/>
              </a:rPr>
              <a:t>Я думаю, що ми ще ніколи не жили</a:t>
            </a:r>
            <a:br>
              <a:rPr lang="uk-UA" i="1" dirty="0" smtClean="0">
                <a:solidFill>
                  <a:schemeClr val="accent6">
                    <a:lumMod val="50000"/>
                  </a:schemeClr>
                </a:solidFill>
                <a:cs typeface="BrowalliaUPC" pitchFamily="34" charset="-34"/>
              </a:rPr>
            </a:br>
            <a:r>
              <a:rPr lang="uk-UA" i="1" dirty="0" smtClean="0">
                <a:solidFill>
                  <a:schemeClr val="accent6">
                    <a:lumMod val="50000"/>
                  </a:schemeClr>
                </a:solidFill>
                <a:cs typeface="BrowalliaUPC" pitchFamily="34" charset="-34"/>
              </a:rPr>
              <a:t>в такий геометричний період.</a:t>
            </a:r>
            <a:br>
              <a:rPr lang="uk-UA" i="1" dirty="0" smtClean="0">
                <a:solidFill>
                  <a:schemeClr val="accent6">
                    <a:lumMod val="50000"/>
                  </a:schemeClr>
                </a:solidFill>
                <a:cs typeface="BrowalliaUPC" pitchFamily="34" charset="-34"/>
              </a:rPr>
            </a:br>
            <a:r>
              <a:rPr lang="uk-UA" i="1" dirty="0" smtClean="0">
                <a:solidFill>
                  <a:schemeClr val="accent6">
                    <a:lumMod val="50000"/>
                  </a:schemeClr>
                </a:solidFill>
                <a:cs typeface="BrowalliaUPC" pitchFamily="34" charset="-34"/>
              </a:rPr>
              <a:t>Усе навколо – геометрія.</a:t>
            </a:r>
            <a:br>
              <a:rPr lang="uk-UA" i="1" dirty="0" smtClean="0">
                <a:solidFill>
                  <a:schemeClr val="accent6">
                    <a:lumMod val="50000"/>
                  </a:schemeClr>
                </a:solidFill>
                <a:cs typeface="BrowalliaUPC" pitchFamily="34" charset="-34"/>
              </a:rPr>
            </a:br>
            <a:r>
              <a:rPr lang="uk-UA" i="1" dirty="0" err="1" smtClean="0">
                <a:solidFill>
                  <a:schemeClr val="accent6">
                    <a:lumMod val="50000"/>
                  </a:schemeClr>
                </a:solidFill>
                <a:cs typeface="BrowalliaUPC" pitchFamily="34" charset="-34"/>
              </a:rPr>
              <a:t>Ле</a:t>
            </a:r>
            <a:r>
              <a:rPr lang="uk-UA" i="1" dirty="0" smtClean="0">
                <a:solidFill>
                  <a:schemeClr val="accent6">
                    <a:lumMod val="50000"/>
                  </a:schemeClr>
                </a:solidFill>
                <a:cs typeface="BrowalliaUPC" pitchFamily="34" charset="-34"/>
              </a:rPr>
              <a:t> </a:t>
            </a:r>
            <a:r>
              <a:rPr lang="uk-UA" i="1" dirty="0" err="1" smtClean="0">
                <a:solidFill>
                  <a:schemeClr val="accent6">
                    <a:lumMod val="50000"/>
                  </a:schemeClr>
                </a:solidFill>
                <a:cs typeface="BrowalliaUPC" pitchFamily="34" charset="-34"/>
              </a:rPr>
              <a:t>Корбюзьє</a:t>
            </a:r>
            <a:endParaRPr lang="ru-RU" i="1" dirty="0">
              <a:solidFill>
                <a:schemeClr val="accent6">
                  <a:lumMod val="50000"/>
                </a:schemeClr>
              </a:solidFill>
              <a:cs typeface="BrowalliaUPC" pitchFamily="34" charset="-34"/>
            </a:endParaRPr>
          </a:p>
        </p:txBody>
      </p:sp>
    </p:spTree>
  </p:cSld>
  <p:clrMapOvr>
    <a:masterClrMapping/>
  </p:clrMapOvr>
  <p:transition spd="med">
    <p:newsflash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57290" y="571480"/>
            <a:ext cx="707236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i="1" dirty="0" smtClean="0"/>
              <a:t>Переглянувши дану презентацію, ви дізнаєтеся :</a:t>
            </a:r>
          </a:p>
          <a:p>
            <a:pPr algn="ctr"/>
            <a:endParaRPr lang="uk-UA" sz="2800" b="1" i="1" dirty="0" smtClean="0"/>
          </a:p>
          <a:p>
            <a:pPr>
              <a:buFont typeface="Arial" charset="0"/>
              <a:buChar char="•"/>
            </a:pPr>
            <a:r>
              <a:rPr lang="uk-UA" dirty="0" smtClean="0"/>
              <a:t>Яка відмінність між властивостями перпендикулярних прямих на площині й у просторі;</a:t>
            </a:r>
          </a:p>
          <a:p>
            <a:pPr>
              <a:buFont typeface="Arial" charset="0"/>
              <a:buChar char="•"/>
            </a:pPr>
            <a:r>
              <a:rPr lang="uk-UA" dirty="0" smtClean="0"/>
              <a:t> як побудувати пряму,  перпендикулярну до деякої площини простору;</a:t>
            </a:r>
          </a:p>
          <a:p>
            <a:pPr>
              <a:buFont typeface="Arial" charset="0"/>
              <a:buChar char="•"/>
            </a:pPr>
            <a:r>
              <a:rPr lang="uk-UA" dirty="0"/>
              <a:t> </a:t>
            </a:r>
            <a:r>
              <a:rPr lang="uk-UA" dirty="0" smtClean="0"/>
              <a:t>як використовувати ознаки перпендикулярності прямих при </a:t>
            </a:r>
            <a:r>
              <a:rPr lang="uk-UA" dirty="0" err="1" smtClean="0"/>
              <a:t>розв</a:t>
            </a:r>
            <a:r>
              <a:rPr lang="en-US" dirty="0" smtClean="0"/>
              <a:t>’</a:t>
            </a:r>
            <a:r>
              <a:rPr lang="uk-UA" dirty="0" err="1" smtClean="0"/>
              <a:t>язуванні</a:t>
            </a:r>
            <a:r>
              <a:rPr lang="uk-UA" dirty="0" smtClean="0"/>
              <a:t> задач ;</a:t>
            </a:r>
          </a:p>
          <a:p>
            <a:pPr>
              <a:buFont typeface="Arial" charset="0"/>
              <a:buChar char="•"/>
            </a:pPr>
            <a:r>
              <a:rPr lang="uk-UA" dirty="0"/>
              <a:t> </a:t>
            </a:r>
            <a:r>
              <a:rPr lang="uk-UA" dirty="0" smtClean="0"/>
              <a:t>як застосовувати ознаку перпендикулярності площин для знаходження довжини відрізка , кінці якого лежать на перпендикулярних прямих;</a:t>
            </a:r>
          </a:p>
          <a:p>
            <a:pPr>
              <a:buFont typeface="Arial" charset="0"/>
              <a:buChar char="•"/>
            </a:pPr>
            <a:r>
              <a:rPr lang="uk-UA" dirty="0"/>
              <a:t> </a:t>
            </a:r>
            <a:r>
              <a:rPr lang="uk-UA" dirty="0" smtClean="0"/>
              <a:t>як </a:t>
            </a:r>
            <a:r>
              <a:rPr lang="uk-UA" dirty="0" err="1" smtClean="0"/>
              <a:t>пов</a:t>
            </a:r>
            <a:r>
              <a:rPr lang="en-US" dirty="0" smtClean="0"/>
              <a:t>’</a:t>
            </a:r>
            <a:r>
              <a:rPr lang="uk-UA" dirty="0" err="1" smtClean="0"/>
              <a:t>язана</a:t>
            </a:r>
            <a:r>
              <a:rPr lang="uk-UA" dirty="0" smtClean="0"/>
              <a:t> паралельність та перпендикулярність прямих і площин у просторі;</a:t>
            </a:r>
          </a:p>
          <a:p>
            <a:pPr>
              <a:buFont typeface="Arial" charset="0"/>
              <a:buChar char="•"/>
            </a:pPr>
            <a:r>
              <a:rPr lang="uk-UA" dirty="0"/>
              <a:t> </a:t>
            </a:r>
            <a:r>
              <a:rPr lang="uk-UA" dirty="0" smtClean="0"/>
              <a:t>як порівняти довжини проекцій похилих , маючи довжини похили;</a:t>
            </a:r>
          </a:p>
          <a:p>
            <a:pPr>
              <a:buFont typeface="Arial" charset="0"/>
              <a:buChar char="•"/>
            </a:pPr>
            <a:r>
              <a:rPr lang="uk-UA" dirty="0"/>
              <a:t> </a:t>
            </a:r>
            <a:r>
              <a:rPr lang="uk-UA" dirty="0" smtClean="0"/>
              <a:t>як визначити, чи буде пряма перпендикулярна до похилої або її проекції</a:t>
            </a:r>
            <a:endParaRPr lang="ru-RU" dirty="0"/>
          </a:p>
        </p:txBody>
      </p:sp>
    </p:spTree>
  </p:cSld>
  <p:clrMapOvr>
    <a:masterClrMapping/>
  </p:clrMapOvr>
  <p:transition spd="med">
    <p:strips dir="ru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2976" y="642918"/>
            <a:ext cx="80010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i="1" dirty="0" smtClean="0">
                <a:solidFill>
                  <a:schemeClr val="accent3"/>
                </a:solidFill>
              </a:rPr>
              <a:t>Дві прямі у просторі називаються перпендикулярними, якщо вони перетинаються під прямим кутом. </a:t>
            </a:r>
            <a:endParaRPr lang="ru-RU" sz="2800" b="1" i="1" dirty="0">
              <a:solidFill>
                <a:schemeClr val="accent3"/>
              </a:solidFill>
            </a:endParaRPr>
          </a:p>
        </p:txBody>
      </p:sp>
      <p:pic>
        <p:nvPicPr>
          <p:cNvPr id="4" name="Рисунок 3" descr="8052011_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5984" y="2357430"/>
            <a:ext cx="5468641" cy="4074138"/>
          </a:xfrm>
          <a:prstGeom prst="rect">
            <a:avLst/>
          </a:prstGeom>
        </p:spPr>
      </p:pic>
    </p:spTree>
  </p:cSld>
  <p:clrMapOvr>
    <a:masterClrMapping/>
  </p:clrMapOvr>
  <p:transition spd="med">
    <p:circl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500042"/>
            <a:ext cx="81439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>
                <a:solidFill>
                  <a:schemeClr val="accent3"/>
                </a:solidFill>
              </a:rPr>
              <a:t>Теорема 1</a:t>
            </a:r>
            <a:r>
              <a:rPr lang="ru-RU" sz="2800" b="1" i="1" dirty="0" smtClean="0">
                <a:solidFill>
                  <a:schemeClr val="accent3"/>
                </a:solidFill>
              </a:rPr>
              <a:t>.</a:t>
            </a:r>
          </a:p>
          <a:p>
            <a:pPr algn="ctr"/>
            <a:endParaRPr lang="ru-RU" sz="2800" b="1" i="1" dirty="0">
              <a:solidFill>
                <a:schemeClr val="accent3"/>
              </a:solidFill>
            </a:endParaRPr>
          </a:p>
          <a:p>
            <a:pPr algn="ctr"/>
            <a:r>
              <a:rPr lang="ru-RU" sz="2000" b="1" i="1" dirty="0" err="1">
                <a:solidFill>
                  <a:schemeClr val="accent3"/>
                </a:solidFill>
              </a:rPr>
              <a:t>Якщо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err="1">
                <a:solidFill>
                  <a:schemeClr val="accent3"/>
                </a:solidFill>
              </a:rPr>
              <a:t>дві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err="1">
                <a:solidFill>
                  <a:schemeClr val="accent3"/>
                </a:solidFill>
              </a:rPr>
              <a:t>прямі</a:t>
            </a:r>
            <a:r>
              <a:rPr lang="ru-RU" sz="2000" b="1" i="1" dirty="0">
                <a:solidFill>
                  <a:schemeClr val="accent3"/>
                </a:solidFill>
              </a:rPr>
              <a:t>, </a:t>
            </a:r>
            <a:r>
              <a:rPr lang="ru-RU" sz="2000" b="1" i="1" dirty="0" err="1">
                <a:solidFill>
                  <a:schemeClr val="accent3"/>
                </a:solidFill>
              </a:rPr>
              <a:t>які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err="1">
                <a:solidFill>
                  <a:schemeClr val="accent3"/>
                </a:solidFill>
              </a:rPr>
              <a:t>перетинаються</a:t>
            </a:r>
            <a:r>
              <a:rPr lang="ru-RU" sz="2000" b="1" i="1" dirty="0">
                <a:solidFill>
                  <a:schemeClr val="accent3"/>
                </a:solidFill>
              </a:rPr>
              <a:t>, </a:t>
            </a:r>
            <a:r>
              <a:rPr lang="ru-RU" sz="2000" b="1" i="1" dirty="0" err="1">
                <a:solidFill>
                  <a:schemeClr val="accent3"/>
                </a:solidFill>
              </a:rPr>
              <a:t>паралельні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err="1">
                <a:solidFill>
                  <a:schemeClr val="accent3"/>
                </a:solidFill>
              </a:rPr>
              <a:t>відповідно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err="1">
                <a:solidFill>
                  <a:schemeClr val="accent3"/>
                </a:solidFill>
              </a:rPr>
              <a:t>двом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err="1">
                <a:solidFill>
                  <a:schemeClr val="accent3"/>
                </a:solidFill>
              </a:rPr>
              <a:t>іншим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err="1">
                <a:solidFill>
                  <a:schemeClr val="accent3"/>
                </a:solidFill>
              </a:rPr>
              <a:t>перпендикулярним</a:t>
            </a:r>
            <a:r>
              <a:rPr lang="ru-RU" sz="2000" b="1" i="1" dirty="0">
                <a:solidFill>
                  <a:schemeClr val="accent3"/>
                </a:solidFill>
              </a:rPr>
              <a:t> прямим, то </a:t>
            </a:r>
            <a:r>
              <a:rPr lang="ru-RU" sz="2000" b="1" i="1" dirty="0" err="1">
                <a:solidFill>
                  <a:schemeClr val="accent3"/>
                </a:solidFill>
              </a:rPr>
              <a:t>інші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err="1">
                <a:solidFill>
                  <a:schemeClr val="accent3"/>
                </a:solidFill>
              </a:rPr>
              <a:t>прямі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err="1">
                <a:solidFill>
                  <a:schemeClr val="accent3"/>
                </a:solidFill>
              </a:rPr>
              <a:t>теж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err="1">
                <a:solidFill>
                  <a:schemeClr val="accent3"/>
                </a:solidFill>
              </a:rPr>
              <a:t>перпендикулярні</a:t>
            </a:r>
            <a:r>
              <a:rPr lang="ru-RU" sz="2000" b="1" i="1" dirty="0">
                <a:solidFill>
                  <a:schemeClr val="accent3"/>
                </a:solidFill>
              </a:rPr>
              <a:t>.</a:t>
            </a:r>
          </a:p>
        </p:txBody>
      </p:sp>
      <p:pic>
        <p:nvPicPr>
          <p:cNvPr id="3" name="Рисунок 2" descr="svojparalploskravens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3174" y="2714620"/>
            <a:ext cx="4342381" cy="3786214"/>
          </a:xfrm>
          <a:prstGeom prst="rect">
            <a:avLst/>
          </a:prstGeom>
        </p:spPr>
      </p:pic>
    </p:spTree>
  </p:cSld>
  <p:clrMapOvr>
    <a:masterClrMapping/>
  </p:clrMapOvr>
  <p:transition spd="med">
    <p:diamond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214290"/>
            <a:ext cx="8072462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>
                <a:solidFill>
                  <a:schemeClr val="accent3"/>
                </a:solidFill>
              </a:rPr>
              <a:t>Теорема 2.</a:t>
            </a:r>
          </a:p>
          <a:p>
            <a:pPr algn="ctr"/>
            <a:endParaRPr lang="ru-RU" b="1" i="1" dirty="0" smtClean="0">
              <a:solidFill>
                <a:schemeClr val="accent3"/>
              </a:solidFill>
            </a:endParaRPr>
          </a:p>
          <a:p>
            <a:pPr algn="ctr"/>
            <a:r>
              <a:rPr lang="ru-RU" sz="2000" b="1" i="1" dirty="0" smtClean="0">
                <a:solidFill>
                  <a:schemeClr val="accent3"/>
                </a:solidFill>
              </a:rPr>
              <a:t>1) Через </a:t>
            </a:r>
            <a:r>
              <a:rPr lang="ru-RU" sz="2000" b="1" i="1" dirty="0" err="1">
                <a:solidFill>
                  <a:schemeClr val="accent3"/>
                </a:solidFill>
              </a:rPr>
              <a:t>будь-яку</a:t>
            </a:r>
            <a:r>
              <a:rPr lang="ru-RU" sz="2000" b="1" i="1" dirty="0">
                <a:solidFill>
                  <a:schemeClr val="accent3"/>
                </a:solidFill>
              </a:rPr>
              <a:t> точку </a:t>
            </a:r>
            <a:r>
              <a:rPr lang="ru-RU" sz="2000" b="1" i="1" dirty="0" err="1">
                <a:solidFill>
                  <a:schemeClr val="accent3"/>
                </a:solidFill>
              </a:rPr>
              <a:t>прямої</a:t>
            </a:r>
            <a:r>
              <a:rPr lang="ru-RU" sz="2000" b="1" i="1" dirty="0">
                <a:solidFill>
                  <a:schemeClr val="accent3"/>
                </a:solidFill>
              </a:rPr>
              <a:t> у </a:t>
            </a:r>
            <a:r>
              <a:rPr lang="ru-RU" sz="2000" b="1" i="1" dirty="0" err="1">
                <a:solidFill>
                  <a:schemeClr val="accent3"/>
                </a:solidFill>
              </a:rPr>
              <a:t>просторі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err="1">
                <a:solidFill>
                  <a:schemeClr val="accent3"/>
                </a:solidFill>
              </a:rPr>
              <a:t>можна</a:t>
            </a:r>
            <a:r>
              <a:rPr lang="ru-RU" sz="2000" b="1" i="1" dirty="0">
                <a:solidFill>
                  <a:schemeClr val="accent3"/>
                </a:solidFill>
              </a:rPr>
              <a:t> провести </a:t>
            </a:r>
            <a:r>
              <a:rPr lang="ru-RU" sz="2000" b="1" i="1" dirty="0" err="1">
                <a:solidFill>
                  <a:schemeClr val="accent3"/>
                </a:solidFill>
              </a:rPr>
              <a:t>безліч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err="1">
                <a:solidFill>
                  <a:schemeClr val="accent3"/>
                </a:solidFill>
              </a:rPr>
              <a:t>перпендикулярних</a:t>
            </a:r>
            <a:r>
              <a:rPr lang="ru-RU" sz="2000" b="1" i="1" dirty="0">
                <a:solidFill>
                  <a:schemeClr val="accent3"/>
                </a:solidFill>
              </a:rPr>
              <a:t> до </a:t>
            </a:r>
            <a:r>
              <a:rPr lang="ru-RU" sz="2000" b="1" i="1" dirty="0" err="1">
                <a:solidFill>
                  <a:schemeClr val="accent3"/>
                </a:solidFill>
              </a:rPr>
              <a:t>неї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err="1">
                <a:solidFill>
                  <a:schemeClr val="accent3"/>
                </a:solidFill>
              </a:rPr>
              <a:t>прямих</a:t>
            </a:r>
            <a:r>
              <a:rPr lang="ru-RU" sz="2000" b="1" i="1" dirty="0">
                <a:solidFill>
                  <a:schemeClr val="accent3"/>
                </a:solidFill>
              </a:rPr>
              <a:t> (див. </a:t>
            </a:r>
            <a:r>
              <a:rPr lang="ru-RU" sz="2000" b="1" i="1" dirty="0" smtClean="0">
                <a:solidFill>
                  <a:schemeClr val="accent3"/>
                </a:solidFill>
              </a:rPr>
              <a:t>Рисунок 1). </a:t>
            </a:r>
            <a:r>
              <a:rPr lang="ru-RU" sz="2000" b="1" i="1" dirty="0">
                <a:solidFill>
                  <a:schemeClr val="accent3"/>
                </a:solidFill>
              </a:rPr>
              <a:t>(</a:t>
            </a:r>
            <a:r>
              <a:rPr lang="ru-RU" sz="2000" b="1" i="1" dirty="0" err="1">
                <a:solidFill>
                  <a:schemeClr val="accent3"/>
                </a:solidFill>
              </a:rPr>
              <a:t>Усі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err="1">
                <a:solidFill>
                  <a:schemeClr val="accent3"/>
                </a:solidFill>
              </a:rPr>
              <a:t>прямі</a:t>
            </a:r>
            <a:r>
              <a:rPr lang="ru-RU" sz="2000" b="1" i="1" dirty="0">
                <a:solidFill>
                  <a:schemeClr val="accent3"/>
                </a:solidFill>
              </a:rPr>
              <a:t> лежать у </a:t>
            </a:r>
            <a:r>
              <a:rPr lang="ru-RU" sz="2000" b="1" i="1" dirty="0" err="1">
                <a:solidFill>
                  <a:schemeClr val="accent3"/>
                </a:solidFill>
              </a:rPr>
              <a:t>площині</a:t>
            </a:r>
            <a:r>
              <a:rPr lang="ru-RU" sz="2000" b="1" i="1" dirty="0">
                <a:solidFill>
                  <a:schemeClr val="accent3"/>
                </a:solidFill>
              </a:rPr>
              <a:t>, яка перпендикулярна до </a:t>
            </a:r>
            <a:r>
              <a:rPr lang="ru-RU" sz="2000" b="1" i="1" dirty="0" err="1">
                <a:solidFill>
                  <a:schemeClr val="accent3"/>
                </a:solidFill>
              </a:rPr>
              <a:t>даної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err="1">
                <a:solidFill>
                  <a:schemeClr val="accent3"/>
                </a:solidFill>
              </a:rPr>
              <a:t>прямої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err="1">
                <a:solidFill>
                  <a:schemeClr val="accent3"/>
                </a:solidFill>
              </a:rPr>
              <a:t>і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err="1">
                <a:solidFill>
                  <a:schemeClr val="accent3"/>
                </a:solidFill>
              </a:rPr>
              <a:t>перетинає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err="1">
                <a:solidFill>
                  <a:schemeClr val="accent3"/>
                </a:solidFill>
              </a:rPr>
              <a:t>її</a:t>
            </a:r>
            <a:r>
              <a:rPr lang="ru-RU" sz="2000" b="1" i="1" dirty="0">
                <a:solidFill>
                  <a:schemeClr val="accent3"/>
                </a:solidFill>
              </a:rPr>
              <a:t> у </a:t>
            </a:r>
            <a:r>
              <a:rPr lang="ru-RU" sz="2000" b="1" i="1" dirty="0" err="1">
                <a:solidFill>
                  <a:schemeClr val="accent3"/>
                </a:solidFill>
              </a:rPr>
              <a:t>даній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err="1">
                <a:solidFill>
                  <a:schemeClr val="accent3"/>
                </a:solidFill>
              </a:rPr>
              <a:t>точці</a:t>
            </a:r>
            <a:r>
              <a:rPr lang="ru-RU" sz="2000" b="1" i="1" dirty="0" smtClean="0">
                <a:solidFill>
                  <a:schemeClr val="accent3"/>
                </a:solidFill>
              </a:rPr>
              <a:t>.)</a:t>
            </a:r>
          </a:p>
          <a:p>
            <a:pPr algn="ctr"/>
            <a:endParaRPr lang="uk-UA" sz="2000" b="1" i="1" dirty="0" smtClean="0">
              <a:solidFill>
                <a:schemeClr val="accent3"/>
              </a:solidFill>
            </a:endParaRPr>
          </a:p>
          <a:p>
            <a:pPr algn="ctr"/>
            <a:r>
              <a:rPr lang="uk-UA" sz="2000" b="1" i="1" dirty="0" smtClean="0">
                <a:solidFill>
                  <a:schemeClr val="accent3"/>
                </a:solidFill>
              </a:rPr>
              <a:t>2) </a:t>
            </a:r>
            <a:r>
              <a:rPr lang="ru-RU" sz="2000" b="1" i="1" dirty="0">
                <a:solidFill>
                  <a:schemeClr val="accent3"/>
                </a:solidFill>
              </a:rPr>
              <a:t>Через </a:t>
            </a:r>
            <a:r>
              <a:rPr lang="ru-RU" sz="2000" b="1" i="1" dirty="0" err="1">
                <a:solidFill>
                  <a:schemeClr val="accent3"/>
                </a:solidFill>
              </a:rPr>
              <a:t>будь-яку</a:t>
            </a:r>
            <a:r>
              <a:rPr lang="ru-RU" sz="2000" b="1" i="1" dirty="0">
                <a:solidFill>
                  <a:schemeClr val="accent3"/>
                </a:solidFill>
              </a:rPr>
              <a:t> точку в </a:t>
            </a:r>
            <a:r>
              <a:rPr lang="ru-RU" sz="2000" b="1" i="1" dirty="0" err="1">
                <a:solidFill>
                  <a:schemeClr val="accent3"/>
                </a:solidFill>
              </a:rPr>
              <a:t>просторі</a:t>
            </a:r>
            <a:r>
              <a:rPr lang="ru-RU" sz="2000" b="1" i="1" dirty="0">
                <a:solidFill>
                  <a:schemeClr val="accent3"/>
                </a:solidFill>
              </a:rPr>
              <a:t>, </a:t>
            </a:r>
            <a:r>
              <a:rPr lang="ru-RU" sz="2000" b="1" i="1" dirty="0" err="1">
                <a:solidFill>
                  <a:schemeClr val="accent3"/>
                </a:solidFill>
              </a:rPr>
              <a:t>що</a:t>
            </a:r>
            <a:r>
              <a:rPr lang="ru-RU" sz="2000" b="1" i="1" dirty="0">
                <a:solidFill>
                  <a:schemeClr val="accent3"/>
                </a:solidFill>
              </a:rPr>
              <a:t> не </a:t>
            </a:r>
            <a:r>
              <a:rPr lang="ru-RU" sz="2000" b="1" i="1" dirty="0" err="1">
                <a:solidFill>
                  <a:schemeClr val="accent3"/>
                </a:solidFill>
              </a:rPr>
              <a:t>належить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err="1">
                <a:solidFill>
                  <a:schemeClr val="accent3"/>
                </a:solidFill>
              </a:rPr>
              <a:t>даній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err="1">
                <a:solidFill>
                  <a:schemeClr val="accent3"/>
                </a:solidFill>
              </a:rPr>
              <a:t>прямій</a:t>
            </a:r>
            <a:r>
              <a:rPr lang="ru-RU" sz="2000" b="1" i="1" dirty="0">
                <a:solidFill>
                  <a:schemeClr val="accent3"/>
                </a:solidFill>
              </a:rPr>
              <a:t>, </a:t>
            </a:r>
            <a:r>
              <a:rPr lang="ru-RU" sz="2000" b="1" i="1" dirty="0" err="1">
                <a:solidFill>
                  <a:schemeClr val="accent3"/>
                </a:solidFill>
              </a:rPr>
              <a:t>можна</a:t>
            </a:r>
            <a:r>
              <a:rPr lang="ru-RU" sz="2000" b="1" i="1" dirty="0">
                <a:solidFill>
                  <a:schemeClr val="accent3"/>
                </a:solidFill>
              </a:rPr>
              <a:t> провести </a:t>
            </a:r>
            <a:r>
              <a:rPr lang="ru-RU" sz="2000" b="1" i="1" dirty="0" err="1">
                <a:solidFill>
                  <a:schemeClr val="accent3"/>
                </a:solidFill>
              </a:rPr>
              <a:t>пряму</a:t>
            </a:r>
            <a:r>
              <a:rPr lang="ru-RU" sz="2000" b="1" i="1" dirty="0">
                <a:solidFill>
                  <a:schemeClr val="accent3"/>
                </a:solidFill>
              </a:rPr>
              <a:t>, </a:t>
            </a:r>
            <a:r>
              <a:rPr lang="ru-RU" sz="2000" b="1" i="1" dirty="0" err="1">
                <a:solidFill>
                  <a:schemeClr val="accent3"/>
                </a:solidFill>
              </a:rPr>
              <a:t>перпендикулярну</a:t>
            </a:r>
            <a:r>
              <a:rPr lang="ru-RU" sz="2000" b="1" i="1" dirty="0">
                <a:solidFill>
                  <a:schemeClr val="accent3"/>
                </a:solidFill>
              </a:rPr>
              <a:t> до </a:t>
            </a:r>
            <a:r>
              <a:rPr lang="ru-RU" sz="2000" b="1" i="1" dirty="0" err="1">
                <a:solidFill>
                  <a:schemeClr val="accent3"/>
                </a:solidFill>
              </a:rPr>
              <a:t>даної</a:t>
            </a:r>
            <a:r>
              <a:rPr lang="ru-RU" sz="2000" b="1" i="1" dirty="0">
                <a:solidFill>
                  <a:schemeClr val="accent3"/>
                </a:solidFill>
              </a:rPr>
              <a:t>, </a:t>
            </a:r>
            <a:r>
              <a:rPr lang="ru-RU" sz="2000" b="1" i="1" dirty="0" err="1">
                <a:solidFill>
                  <a:schemeClr val="accent3"/>
                </a:solidFill>
              </a:rPr>
              <a:t>і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err="1">
                <a:solidFill>
                  <a:schemeClr val="accent3"/>
                </a:solidFill>
              </a:rPr>
              <a:t>тільки</a:t>
            </a:r>
            <a:r>
              <a:rPr lang="ru-RU" sz="2000" b="1" i="1" dirty="0">
                <a:solidFill>
                  <a:schemeClr val="accent3"/>
                </a:solidFill>
              </a:rPr>
              <a:t> одну. </a:t>
            </a:r>
            <a:r>
              <a:rPr lang="ru-RU" sz="2000" b="1" i="1" dirty="0" err="1">
                <a:solidFill>
                  <a:schemeClr val="accent3"/>
                </a:solidFill>
              </a:rPr>
              <a:t>Це</a:t>
            </a:r>
            <a:r>
              <a:rPr lang="ru-RU" sz="2000" b="1" i="1" dirty="0">
                <a:solidFill>
                  <a:schemeClr val="accent3"/>
                </a:solidFill>
              </a:rPr>
              <a:t> буде та перпендикулярна до </a:t>
            </a:r>
            <a:r>
              <a:rPr lang="ru-RU" sz="2000" b="1" i="1" dirty="0" err="1">
                <a:solidFill>
                  <a:schemeClr val="accent3"/>
                </a:solidFill>
              </a:rPr>
              <a:t>даної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err="1">
                <a:solidFill>
                  <a:schemeClr val="accent3"/>
                </a:solidFill>
              </a:rPr>
              <a:t>прямої</a:t>
            </a:r>
            <a:r>
              <a:rPr lang="ru-RU" sz="2000" b="1" i="1" dirty="0">
                <a:solidFill>
                  <a:schemeClr val="accent3"/>
                </a:solidFill>
              </a:rPr>
              <a:t> пряма, яка </a:t>
            </a:r>
            <a:r>
              <a:rPr lang="ru-RU" sz="2000" b="1" i="1" dirty="0" err="1">
                <a:solidFill>
                  <a:schemeClr val="accent3"/>
                </a:solidFill>
              </a:rPr>
              <a:t>лежить</a:t>
            </a:r>
            <a:r>
              <a:rPr lang="ru-RU" sz="2000" b="1" i="1" dirty="0">
                <a:solidFill>
                  <a:schemeClr val="accent3"/>
                </a:solidFill>
              </a:rPr>
              <a:t> у </a:t>
            </a:r>
            <a:r>
              <a:rPr lang="ru-RU" sz="2000" b="1" i="1" dirty="0" err="1">
                <a:solidFill>
                  <a:schemeClr val="accent3"/>
                </a:solidFill>
              </a:rPr>
              <a:t>площині</a:t>
            </a:r>
            <a:r>
              <a:rPr lang="ru-RU" sz="2000" b="1" i="1" dirty="0">
                <a:solidFill>
                  <a:schemeClr val="accent3"/>
                </a:solidFill>
              </a:rPr>
              <a:t>, </a:t>
            </a:r>
            <a:r>
              <a:rPr lang="ru-RU" sz="2000" b="1" i="1" dirty="0" err="1">
                <a:solidFill>
                  <a:schemeClr val="accent3"/>
                </a:solidFill>
              </a:rPr>
              <a:t>визначеній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err="1">
                <a:solidFill>
                  <a:schemeClr val="accent3"/>
                </a:solidFill>
              </a:rPr>
              <a:t>даними</a:t>
            </a:r>
            <a:r>
              <a:rPr lang="ru-RU" sz="2000" b="1" i="1" dirty="0">
                <a:solidFill>
                  <a:schemeClr val="accent3"/>
                </a:solidFill>
              </a:rPr>
              <a:t> прямою </a:t>
            </a:r>
            <a:r>
              <a:rPr lang="ru-RU" sz="2000" b="1" i="1" dirty="0" err="1">
                <a:solidFill>
                  <a:schemeClr val="accent3"/>
                </a:solidFill>
              </a:rPr>
              <a:t>й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smtClean="0">
                <a:solidFill>
                  <a:schemeClr val="accent3"/>
                </a:solidFill>
              </a:rPr>
              <a:t>точкою (див. Рисунок 2)</a:t>
            </a:r>
          </a:p>
          <a:p>
            <a:pPr algn="ctr"/>
            <a:endParaRPr lang="uk-UA" sz="2000" b="1" i="1" dirty="0" smtClean="0">
              <a:solidFill>
                <a:schemeClr val="accent3"/>
              </a:solidFill>
            </a:endParaRPr>
          </a:p>
          <a:p>
            <a:pPr algn="ctr"/>
            <a:r>
              <a:rPr lang="uk-UA" sz="2000" b="1" i="1" dirty="0" smtClean="0">
                <a:solidFill>
                  <a:schemeClr val="accent3"/>
                </a:solidFill>
              </a:rPr>
              <a:t>3)В </a:t>
            </a:r>
            <a:r>
              <a:rPr lang="ru-RU" sz="2000" b="1" i="1" dirty="0" err="1" smtClean="0">
                <a:solidFill>
                  <a:schemeClr val="accent3"/>
                </a:solidFill>
              </a:rPr>
              <a:t>просторі</a:t>
            </a:r>
            <a:r>
              <a:rPr lang="ru-RU" sz="2000" b="1" i="1" dirty="0" smtClean="0">
                <a:solidFill>
                  <a:schemeClr val="accent3"/>
                </a:solidFill>
              </a:rPr>
              <a:t> </a:t>
            </a:r>
            <a:r>
              <a:rPr lang="ru-RU" sz="2000" b="1" i="1" dirty="0" err="1">
                <a:solidFill>
                  <a:schemeClr val="accent3"/>
                </a:solidFill>
              </a:rPr>
              <a:t>дві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err="1">
                <a:solidFill>
                  <a:schemeClr val="accent3"/>
                </a:solidFill>
              </a:rPr>
              <a:t>прямі</a:t>
            </a:r>
            <a:r>
              <a:rPr lang="ru-RU" sz="2000" b="1" i="1" dirty="0">
                <a:solidFill>
                  <a:schemeClr val="accent3"/>
                </a:solidFill>
              </a:rPr>
              <a:t>, </a:t>
            </a:r>
            <a:r>
              <a:rPr lang="ru-RU" sz="2000" b="1" i="1" dirty="0" err="1">
                <a:solidFill>
                  <a:schemeClr val="accent3"/>
                </a:solidFill>
              </a:rPr>
              <a:t>перпендикулярні</a:t>
            </a:r>
            <a:r>
              <a:rPr lang="ru-RU" sz="2000" b="1" i="1" dirty="0">
                <a:solidFill>
                  <a:schemeClr val="accent3"/>
                </a:solidFill>
              </a:rPr>
              <a:t> до </a:t>
            </a:r>
            <a:r>
              <a:rPr lang="ru-RU" sz="2000" b="1" i="1" dirty="0" err="1">
                <a:solidFill>
                  <a:schemeClr val="accent3"/>
                </a:solidFill>
              </a:rPr>
              <a:t>однієї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err="1">
                <a:solidFill>
                  <a:schemeClr val="accent3"/>
                </a:solidFill>
              </a:rPr>
              <a:t>і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err="1">
                <a:solidFill>
                  <a:schemeClr val="accent3"/>
                </a:solidFill>
              </a:rPr>
              <a:t>тієї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err="1">
                <a:solidFill>
                  <a:schemeClr val="accent3"/>
                </a:solidFill>
              </a:rPr>
              <a:t>самої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err="1">
                <a:solidFill>
                  <a:schemeClr val="accent3"/>
                </a:solidFill>
              </a:rPr>
              <a:t>прямої</a:t>
            </a:r>
            <a:r>
              <a:rPr lang="ru-RU" sz="2000" b="1" i="1" dirty="0">
                <a:solidFill>
                  <a:schemeClr val="accent3"/>
                </a:solidFill>
              </a:rPr>
              <a:t>, не </a:t>
            </a:r>
            <a:r>
              <a:rPr lang="ru-RU" sz="2000" b="1" i="1" dirty="0" err="1">
                <a:solidFill>
                  <a:schemeClr val="accent3"/>
                </a:solidFill>
              </a:rPr>
              <a:t>обов’язково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err="1">
                <a:solidFill>
                  <a:schemeClr val="accent3"/>
                </a:solidFill>
              </a:rPr>
              <a:t>паралельні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err="1">
                <a:solidFill>
                  <a:schemeClr val="accent3"/>
                </a:solidFill>
              </a:rPr>
              <a:t>між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smtClean="0">
                <a:solidFill>
                  <a:schemeClr val="accent3"/>
                </a:solidFill>
              </a:rPr>
              <a:t>собою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smtClean="0">
                <a:solidFill>
                  <a:schemeClr val="accent3"/>
                </a:solidFill>
              </a:rPr>
              <a:t>( див. Рисунок 3)</a:t>
            </a:r>
          </a:p>
          <a:p>
            <a:pPr algn="ctr"/>
            <a:endParaRPr lang="uk-UA" sz="2000" b="1" i="1" dirty="0" smtClean="0">
              <a:solidFill>
                <a:schemeClr val="accent3"/>
              </a:solidFill>
            </a:endParaRPr>
          </a:p>
          <a:p>
            <a:pPr algn="ctr"/>
            <a:r>
              <a:rPr lang="uk-UA" sz="2000" b="1" i="1" dirty="0" smtClean="0">
                <a:solidFill>
                  <a:schemeClr val="accent3"/>
                </a:solidFill>
              </a:rPr>
              <a:t>4)</a:t>
            </a:r>
            <a:r>
              <a:rPr lang="ru-RU" sz="2000" b="1" i="1" dirty="0">
                <a:solidFill>
                  <a:schemeClr val="accent3"/>
                </a:solidFill>
              </a:rPr>
              <a:t> Пряма, яка </a:t>
            </a:r>
            <a:r>
              <a:rPr lang="ru-RU" sz="2000" b="1" i="1" dirty="0" err="1">
                <a:solidFill>
                  <a:schemeClr val="accent3"/>
                </a:solidFill>
              </a:rPr>
              <a:t>перетинає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err="1">
                <a:solidFill>
                  <a:schemeClr val="accent3"/>
                </a:solidFill>
              </a:rPr>
              <a:t>площину</a:t>
            </a:r>
            <a:r>
              <a:rPr lang="ru-RU" sz="2000" b="1" i="1" dirty="0">
                <a:solidFill>
                  <a:schemeClr val="accent3"/>
                </a:solidFill>
              </a:rPr>
              <a:t>, </a:t>
            </a:r>
            <a:r>
              <a:rPr lang="ru-RU" sz="2000" b="1" i="1" dirty="0" err="1">
                <a:solidFill>
                  <a:schemeClr val="accent3"/>
                </a:solidFill>
              </a:rPr>
              <a:t>називається</a:t>
            </a:r>
            <a:r>
              <a:rPr lang="ru-RU" sz="2000" b="1" i="1" dirty="0">
                <a:solidFill>
                  <a:schemeClr val="accent3"/>
                </a:solidFill>
              </a:rPr>
              <a:t> перпендикулярною до </a:t>
            </a:r>
            <a:r>
              <a:rPr lang="ru-RU" sz="2000" b="1" i="1" dirty="0" err="1">
                <a:solidFill>
                  <a:schemeClr val="accent3"/>
                </a:solidFill>
              </a:rPr>
              <a:t>цієї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err="1">
                <a:solidFill>
                  <a:schemeClr val="accent3"/>
                </a:solidFill>
              </a:rPr>
              <a:t>площини</a:t>
            </a:r>
            <a:r>
              <a:rPr lang="ru-RU" sz="2000" b="1" i="1" dirty="0">
                <a:solidFill>
                  <a:schemeClr val="accent3"/>
                </a:solidFill>
              </a:rPr>
              <a:t>, </a:t>
            </a:r>
            <a:r>
              <a:rPr lang="ru-RU" sz="2000" b="1" i="1" dirty="0" err="1">
                <a:solidFill>
                  <a:schemeClr val="accent3"/>
                </a:solidFill>
              </a:rPr>
              <a:t>якщо</a:t>
            </a:r>
            <a:r>
              <a:rPr lang="ru-RU" sz="2000" b="1" i="1" dirty="0">
                <a:solidFill>
                  <a:schemeClr val="accent3"/>
                </a:solidFill>
              </a:rPr>
              <a:t> вона перпендикулярна до </a:t>
            </a:r>
            <a:r>
              <a:rPr lang="ru-RU" sz="2000" b="1" i="1" dirty="0" err="1">
                <a:solidFill>
                  <a:schemeClr val="accent3"/>
                </a:solidFill>
              </a:rPr>
              <a:t>будь-якої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err="1">
                <a:solidFill>
                  <a:schemeClr val="accent3"/>
                </a:solidFill>
              </a:rPr>
              <a:t>прямої</a:t>
            </a:r>
            <a:r>
              <a:rPr lang="ru-RU" sz="2000" b="1" i="1" dirty="0">
                <a:solidFill>
                  <a:schemeClr val="accent3"/>
                </a:solidFill>
              </a:rPr>
              <a:t>, </a:t>
            </a:r>
            <a:r>
              <a:rPr lang="ru-RU" sz="2000" b="1" i="1" dirty="0" err="1">
                <a:solidFill>
                  <a:schemeClr val="accent3"/>
                </a:solidFill>
              </a:rPr>
              <a:t>що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err="1">
                <a:solidFill>
                  <a:schemeClr val="accent3"/>
                </a:solidFill>
              </a:rPr>
              <a:t>лежить</a:t>
            </a:r>
            <a:r>
              <a:rPr lang="ru-RU" sz="2000" b="1" i="1" dirty="0">
                <a:solidFill>
                  <a:schemeClr val="accent3"/>
                </a:solidFill>
              </a:rPr>
              <a:t> у </a:t>
            </a:r>
            <a:r>
              <a:rPr lang="ru-RU" sz="2000" b="1" i="1" dirty="0" err="1">
                <a:solidFill>
                  <a:schemeClr val="accent3"/>
                </a:solidFill>
              </a:rPr>
              <a:t>цій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err="1">
                <a:solidFill>
                  <a:schemeClr val="accent3"/>
                </a:solidFill>
              </a:rPr>
              <a:t>площині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err="1">
                <a:solidFill>
                  <a:schemeClr val="accent3"/>
                </a:solidFill>
              </a:rPr>
              <a:t>й</a:t>
            </a:r>
            <a:r>
              <a:rPr lang="ru-RU" sz="2000" b="1" i="1" dirty="0">
                <a:solidFill>
                  <a:schemeClr val="accent3"/>
                </a:solidFill>
              </a:rPr>
              <a:t> проходить через точку </a:t>
            </a:r>
            <a:r>
              <a:rPr lang="ru-RU" sz="2000" b="1" i="1" dirty="0" err="1">
                <a:solidFill>
                  <a:schemeClr val="accent3"/>
                </a:solidFill>
              </a:rPr>
              <a:t>перетину</a:t>
            </a:r>
            <a:r>
              <a:rPr lang="ru-RU" sz="2000" b="1" i="1" dirty="0">
                <a:solidFill>
                  <a:schemeClr val="accent3"/>
                </a:solidFill>
              </a:rPr>
              <a:t> </a:t>
            </a:r>
            <a:r>
              <a:rPr lang="ru-RU" sz="2000" b="1" i="1" dirty="0" smtClean="0">
                <a:solidFill>
                  <a:schemeClr val="accent3"/>
                </a:solidFill>
              </a:rPr>
              <a:t> ( див. Рисунок 4)</a:t>
            </a:r>
            <a:endParaRPr lang="ru-RU" sz="2000" b="1" i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ransition spd="med">
    <p:push dir="d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444t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4414" y="428604"/>
            <a:ext cx="2590417" cy="1743084"/>
          </a:xfrm>
          <a:prstGeom prst="rect">
            <a:avLst/>
          </a:prstGeom>
        </p:spPr>
      </p:pic>
      <p:pic>
        <p:nvPicPr>
          <p:cNvPr id="3" name="Рисунок 2" descr="2age8756image_84_fmt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29190" y="785794"/>
            <a:ext cx="2786082" cy="104152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428728" y="2500306"/>
            <a:ext cx="2000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i="1" dirty="0" smtClean="0">
                <a:solidFill>
                  <a:schemeClr val="accent6"/>
                </a:solidFill>
              </a:rPr>
              <a:t>Рисунок 1 </a:t>
            </a:r>
            <a:endParaRPr lang="ru-RU" sz="2000" b="1" i="1" dirty="0">
              <a:solidFill>
                <a:schemeClr val="accent6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72066" y="2500306"/>
            <a:ext cx="25003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i="1" dirty="0" smtClean="0">
                <a:solidFill>
                  <a:schemeClr val="accent6"/>
                </a:solidFill>
              </a:rPr>
              <a:t>Рисунок 2</a:t>
            </a:r>
            <a:endParaRPr lang="ru-RU" sz="2000" b="1" i="1" dirty="0">
              <a:solidFill>
                <a:schemeClr val="accent6"/>
              </a:solidFill>
            </a:endParaRPr>
          </a:p>
        </p:txBody>
      </p:sp>
      <p:pic>
        <p:nvPicPr>
          <p:cNvPr id="6" name="Рисунок 5" descr="371_fmt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2976" y="3357562"/>
            <a:ext cx="3055954" cy="1972479"/>
          </a:xfrm>
          <a:prstGeom prst="rect">
            <a:avLst/>
          </a:prstGeom>
        </p:spPr>
      </p:pic>
      <p:pic>
        <p:nvPicPr>
          <p:cNvPr id="7" name="Рисунок 6" descr="444t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7818" y="3665210"/>
            <a:ext cx="2857520" cy="192281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214414" y="5929330"/>
            <a:ext cx="73581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i="1" dirty="0" smtClean="0">
                <a:solidFill>
                  <a:schemeClr val="accent6"/>
                </a:solidFill>
              </a:rPr>
              <a:t>    Рисунок 3                                                Рисунок4</a:t>
            </a:r>
            <a:endParaRPr lang="ru-RU" sz="2000" b="1" i="1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ransition spd="med">
    <p:plus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538" y="285728"/>
            <a:ext cx="807246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solidFill>
                  <a:schemeClr val="accent3"/>
                </a:solidFill>
                <a:latin typeface="Arial"/>
              </a:rPr>
              <a:t>Теорема 3.</a:t>
            </a:r>
          </a:p>
          <a:p>
            <a:pPr algn="ctr"/>
            <a:endParaRPr lang="ru-RU" sz="2000" b="1" i="1" dirty="0" smtClean="0">
              <a:solidFill>
                <a:schemeClr val="accent3"/>
              </a:solidFill>
              <a:latin typeface="Arial"/>
            </a:endParaRPr>
          </a:p>
          <a:p>
            <a:pPr algn="ctr"/>
            <a:r>
              <a:rPr lang="ru-RU" sz="2000" b="1" i="1" dirty="0" err="1" smtClean="0">
                <a:solidFill>
                  <a:schemeClr val="accent3"/>
                </a:solidFill>
                <a:latin typeface="Arial"/>
              </a:rPr>
              <a:t>Якщо</a:t>
            </a:r>
            <a:r>
              <a:rPr lang="ru-RU" sz="2000" b="1" i="1" dirty="0" smtClean="0">
                <a:solidFill>
                  <a:schemeClr val="accent3"/>
                </a:solidFill>
                <a:latin typeface="Arial"/>
              </a:rPr>
              <a:t> пряма перпендикулярна до </a:t>
            </a:r>
            <a:r>
              <a:rPr lang="ru-RU" sz="2000" b="1" i="1" dirty="0" err="1" smtClean="0">
                <a:solidFill>
                  <a:schemeClr val="accent3"/>
                </a:solidFill>
                <a:latin typeface="Arial"/>
              </a:rPr>
              <a:t>двох</a:t>
            </a:r>
            <a:r>
              <a:rPr lang="ru-RU" sz="2000" b="1" i="1" dirty="0" smtClean="0">
                <a:solidFill>
                  <a:schemeClr val="accent3"/>
                </a:solidFill>
                <a:latin typeface="Arial"/>
              </a:rPr>
              <a:t> </a:t>
            </a:r>
            <a:r>
              <a:rPr lang="ru-RU" sz="2000" b="1" i="1" dirty="0" err="1" smtClean="0">
                <a:solidFill>
                  <a:schemeClr val="accent3"/>
                </a:solidFill>
                <a:latin typeface="Arial"/>
              </a:rPr>
              <a:t>прямих</a:t>
            </a:r>
            <a:r>
              <a:rPr lang="ru-RU" sz="2000" b="1" i="1" dirty="0" smtClean="0">
                <a:solidFill>
                  <a:schemeClr val="accent3"/>
                </a:solidFill>
                <a:latin typeface="Arial"/>
              </a:rPr>
              <a:t>, </a:t>
            </a:r>
            <a:r>
              <a:rPr lang="ru-RU" sz="2000" b="1" i="1" dirty="0" err="1" smtClean="0">
                <a:solidFill>
                  <a:schemeClr val="accent3"/>
                </a:solidFill>
                <a:latin typeface="Arial"/>
              </a:rPr>
              <a:t>які</a:t>
            </a:r>
            <a:r>
              <a:rPr lang="ru-RU" sz="2000" b="1" i="1" dirty="0" smtClean="0">
                <a:solidFill>
                  <a:schemeClr val="accent3"/>
                </a:solidFill>
                <a:latin typeface="Arial"/>
              </a:rPr>
              <a:t> лежать у </a:t>
            </a:r>
            <a:r>
              <a:rPr lang="ru-RU" sz="2000" b="1" i="1" dirty="0" err="1" smtClean="0">
                <a:solidFill>
                  <a:schemeClr val="accent3"/>
                </a:solidFill>
                <a:latin typeface="Arial"/>
              </a:rPr>
              <a:t>площині</a:t>
            </a:r>
            <a:r>
              <a:rPr lang="ru-RU" sz="2000" b="1" i="1" dirty="0" smtClean="0">
                <a:solidFill>
                  <a:schemeClr val="accent3"/>
                </a:solidFill>
                <a:latin typeface="Arial"/>
              </a:rPr>
              <a:t> </a:t>
            </a:r>
            <a:r>
              <a:rPr lang="ru-RU" sz="2000" b="1" i="1" dirty="0" err="1" smtClean="0">
                <a:solidFill>
                  <a:schemeClr val="accent3"/>
                </a:solidFill>
                <a:latin typeface="Arial"/>
              </a:rPr>
              <a:t>й</a:t>
            </a:r>
            <a:r>
              <a:rPr lang="ru-RU" sz="2000" b="1" i="1" dirty="0" smtClean="0">
                <a:solidFill>
                  <a:schemeClr val="accent3"/>
                </a:solidFill>
                <a:latin typeface="Arial"/>
              </a:rPr>
              <a:t> </a:t>
            </a:r>
            <a:r>
              <a:rPr lang="ru-RU" sz="2000" b="1" i="1" dirty="0" err="1" smtClean="0">
                <a:solidFill>
                  <a:schemeClr val="accent3"/>
                </a:solidFill>
                <a:latin typeface="Arial"/>
              </a:rPr>
              <a:t>перетинаються</a:t>
            </a:r>
            <a:r>
              <a:rPr lang="ru-RU" sz="2000" b="1" i="1" dirty="0" smtClean="0">
                <a:solidFill>
                  <a:schemeClr val="accent3"/>
                </a:solidFill>
                <a:latin typeface="Arial"/>
              </a:rPr>
              <a:t>, то вона перпендикулярна до </a:t>
            </a:r>
            <a:r>
              <a:rPr lang="ru-RU" sz="2000" b="1" i="1" dirty="0" err="1" smtClean="0">
                <a:solidFill>
                  <a:schemeClr val="accent3"/>
                </a:solidFill>
                <a:latin typeface="Arial"/>
              </a:rPr>
              <a:t>даної</a:t>
            </a:r>
            <a:r>
              <a:rPr lang="ru-RU" sz="2000" b="1" i="1" dirty="0" smtClean="0">
                <a:solidFill>
                  <a:schemeClr val="accent3"/>
                </a:solidFill>
                <a:latin typeface="Arial"/>
              </a:rPr>
              <a:t> </a:t>
            </a:r>
            <a:r>
              <a:rPr lang="ru-RU" sz="2000" b="1" i="1" dirty="0" err="1" smtClean="0">
                <a:solidFill>
                  <a:schemeClr val="accent3"/>
                </a:solidFill>
                <a:latin typeface="Arial"/>
              </a:rPr>
              <a:t>площини</a:t>
            </a:r>
            <a:r>
              <a:rPr lang="ru-RU" sz="2000" b="1" i="1" dirty="0" smtClean="0">
                <a:solidFill>
                  <a:schemeClr val="accent3"/>
                </a:solidFill>
                <a:latin typeface="Arial"/>
              </a:rPr>
              <a:t>.</a:t>
            </a:r>
            <a:endParaRPr lang="ru-RU" sz="2000" b="1" i="1" dirty="0">
              <a:solidFill>
                <a:schemeClr val="accent3"/>
              </a:solidFill>
              <a:latin typeface="Arial"/>
            </a:endParaRPr>
          </a:p>
        </p:txBody>
      </p:sp>
      <p:pic>
        <p:nvPicPr>
          <p:cNvPr id="3" name="Рисунок 2" descr="7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6182" y="2000240"/>
            <a:ext cx="2698764" cy="1741929"/>
          </a:xfrm>
          <a:prstGeom prst="rect">
            <a:avLst/>
          </a:prstGeom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1071538" y="3786190"/>
            <a:ext cx="8072462" cy="158695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317400" tIns="31740" rIns="91440" bIns="1587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3"/>
                </a:solidFill>
                <a:effectLst/>
                <a:latin typeface="Arial" charset="0"/>
                <a:cs typeface="Arial" charset="0"/>
              </a:rPr>
              <a:t>Зверніть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3"/>
                </a:solidFill>
                <a:effectLst/>
                <a:latin typeface="Arial" charset="0"/>
                <a:cs typeface="Arial" charset="0"/>
              </a:rPr>
              <a:t>увагу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latin typeface="Arial" charset="0"/>
                <a:cs typeface="Arial" charset="0"/>
              </a:rPr>
              <a:t>,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3"/>
                </a:solidFill>
                <a:effectLst/>
                <a:latin typeface="Arial" charset="0"/>
                <a:cs typeface="Arial" charset="0"/>
              </a:rPr>
              <a:t>інколи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latin typeface="Arial" charset="0"/>
                <a:cs typeface="Arial" charset="0"/>
              </a:rPr>
              <a:t> </a:t>
            </a:r>
          </a:p>
          <a:p>
            <a:pPr marL="457200" marR="0" lvl="1" indent="-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3"/>
                </a:solidFill>
                <a:effectLst/>
                <a:latin typeface="Arial" charset="0"/>
                <a:cs typeface="Arial" charset="0"/>
              </a:rPr>
              <a:t>якщо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latin typeface="Arial" charset="0"/>
                <a:cs typeface="Arial" charset="0"/>
              </a:rPr>
              <a:t> пряма перпендикулярна до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3"/>
                </a:solidFill>
                <a:effectLst/>
                <a:latin typeface="Arial" charset="0"/>
                <a:cs typeface="Arial" charset="0"/>
              </a:rPr>
              <a:t>однієї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3"/>
                </a:solidFill>
                <a:effectLst/>
                <a:latin typeface="Arial" charset="0"/>
                <a:cs typeface="Arial" charset="0"/>
              </a:rPr>
              <a:t>прямої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3"/>
                </a:solidFill>
                <a:effectLst/>
                <a:latin typeface="Arial" charset="0"/>
                <a:cs typeface="Arial" charset="0"/>
              </a:rPr>
              <a:t>площини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latin typeface="Arial" charset="0"/>
                <a:cs typeface="Arial" charset="0"/>
              </a:rPr>
              <a:t>, то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3"/>
                </a:solidFill>
                <a:effectLst/>
                <a:latin typeface="Arial" charset="0"/>
                <a:cs typeface="Arial" charset="0"/>
              </a:rPr>
              <a:t>цього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latin typeface="Arial" charset="0"/>
                <a:cs typeface="Arial" charset="0"/>
              </a:rPr>
              <a:t> не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3"/>
                </a:solidFill>
                <a:effectLst/>
                <a:latin typeface="Arial" charset="0"/>
                <a:cs typeface="Arial" charset="0"/>
              </a:rPr>
              <a:t>досить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latin typeface="Arial" charset="0"/>
                <a:cs typeface="Arial" charset="0"/>
              </a:rPr>
              <a:t> для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3"/>
                </a:solidFill>
                <a:effectLst/>
                <a:latin typeface="Arial" charset="0"/>
                <a:cs typeface="Arial" charset="0"/>
              </a:rPr>
              <a:t>перпендикулярності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3"/>
                </a:solidFill>
                <a:effectLst/>
                <a:latin typeface="Arial" charset="0"/>
                <a:cs typeface="Arial" charset="0"/>
              </a:rPr>
              <a:t>прямої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3"/>
                </a:solidFill>
                <a:effectLst/>
                <a:latin typeface="Arial" charset="0"/>
                <a:cs typeface="Arial" charset="0"/>
              </a:rPr>
              <a:t>і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3"/>
                </a:solidFill>
                <a:effectLst/>
                <a:latin typeface="Arial" charset="0"/>
                <a:cs typeface="Arial" charset="0"/>
              </a:rPr>
              <a:t>площини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latin typeface="Arial" charset="0"/>
                <a:cs typeface="Arial" charset="0"/>
              </a:rPr>
              <a:t>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accent3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6" name="Рисунок 5" descr="86_fmt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71934" y="5137830"/>
            <a:ext cx="2286016" cy="1720170"/>
          </a:xfrm>
          <a:prstGeom prst="rect">
            <a:avLst/>
          </a:prstGeom>
        </p:spPr>
      </p:pic>
    </p:spTree>
  </p:cSld>
  <p:clrMapOvr>
    <a:masterClrMapping/>
  </p:clrMapOvr>
  <p:transition spd="med">
    <p:push dir="r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1538" y="357166"/>
            <a:ext cx="8072462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>
                <a:solidFill>
                  <a:schemeClr val="accent3"/>
                </a:solidFill>
              </a:rPr>
              <a:t>Теорема 4</a:t>
            </a:r>
            <a:r>
              <a:rPr lang="ru-RU" sz="2800" b="1" i="1" dirty="0" smtClean="0">
                <a:solidFill>
                  <a:schemeClr val="accent3"/>
                </a:solidFill>
              </a:rPr>
              <a:t>.</a:t>
            </a:r>
          </a:p>
          <a:p>
            <a:pPr algn="ctr"/>
            <a:endParaRPr lang="ru-RU" sz="2800" b="1" i="1" dirty="0">
              <a:solidFill>
                <a:schemeClr val="accent3"/>
              </a:solidFill>
            </a:endParaRPr>
          </a:p>
          <a:p>
            <a:pPr algn="ctr"/>
            <a:r>
              <a:rPr lang="ru-RU" sz="2400" b="1" i="1" dirty="0">
                <a:solidFill>
                  <a:schemeClr val="accent3"/>
                </a:solidFill>
              </a:rPr>
              <a:t>Через точку, яка не </a:t>
            </a:r>
            <a:r>
              <a:rPr lang="ru-RU" sz="2400" b="1" i="1" dirty="0" err="1">
                <a:solidFill>
                  <a:schemeClr val="accent3"/>
                </a:solidFill>
              </a:rPr>
              <a:t>належить</a:t>
            </a:r>
            <a:r>
              <a:rPr lang="ru-RU" sz="2400" b="1" i="1" dirty="0">
                <a:solidFill>
                  <a:schemeClr val="accent3"/>
                </a:solidFill>
              </a:rPr>
              <a:t> </a:t>
            </a:r>
            <a:r>
              <a:rPr lang="ru-RU" sz="2400" b="1" i="1" dirty="0" err="1">
                <a:solidFill>
                  <a:schemeClr val="accent3"/>
                </a:solidFill>
              </a:rPr>
              <a:t>даній</a:t>
            </a:r>
            <a:r>
              <a:rPr lang="ru-RU" sz="2400" b="1" i="1" dirty="0">
                <a:solidFill>
                  <a:schemeClr val="accent3"/>
                </a:solidFill>
              </a:rPr>
              <a:t> </a:t>
            </a:r>
            <a:r>
              <a:rPr lang="ru-RU" sz="2400" b="1" i="1" dirty="0" err="1">
                <a:solidFill>
                  <a:schemeClr val="accent3"/>
                </a:solidFill>
              </a:rPr>
              <a:t>площині</a:t>
            </a:r>
            <a:r>
              <a:rPr lang="ru-RU" sz="2400" b="1" i="1" dirty="0">
                <a:solidFill>
                  <a:schemeClr val="accent3"/>
                </a:solidFill>
              </a:rPr>
              <a:t>, </a:t>
            </a:r>
            <a:r>
              <a:rPr lang="ru-RU" sz="2400" b="1" i="1" dirty="0" err="1">
                <a:solidFill>
                  <a:schemeClr val="accent3"/>
                </a:solidFill>
              </a:rPr>
              <a:t>можна</a:t>
            </a:r>
            <a:r>
              <a:rPr lang="ru-RU" sz="2400" b="1" i="1" dirty="0">
                <a:solidFill>
                  <a:schemeClr val="accent3"/>
                </a:solidFill>
              </a:rPr>
              <a:t> провести </a:t>
            </a:r>
            <a:r>
              <a:rPr lang="ru-RU" sz="2400" b="1" i="1" dirty="0" err="1">
                <a:solidFill>
                  <a:schemeClr val="accent3"/>
                </a:solidFill>
              </a:rPr>
              <a:t>пряму</a:t>
            </a:r>
            <a:r>
              <a:rPr lang="ru-RU" sz="2400" b="1" i="1" dirty="0">
                <a:solidFill>
                  <a:schemeClr val="accent3"/>
                </a:solidFill>
              </a:rPr>
              <a:t>, </a:t>
            </a:r>
            <a:r>
              <a:rPr lang="ru-RU" sz="2400" b="1" i="1" dirty="0" err="1">
                <a:solidFill>
                  <a:schemeClr val="accent3"/>
                </a:solidFill>
              </a:rPr>
              <a:t>перпендикулярну</a:t>
            </a:r>
            <a:r>
              <a:rPr lang="ru-RU" sz="2400" b="1" i="1" dirty="0">
                <a:solidFill>
                  <a:schemeClr val="accent3"/>
                </a:solidFill>
              </a:rPr>
              <a:t> до </a:t>
            </a:r>
            <a:r>
              <a:rPr lang="ru-RU" sz="2400" b="1" i="1" dirty="0" err="1">
                <a:solidFill>
                  <a:schemeClr val="accent3"/>
                </a:solidFill>
              </a:rPr>
              <a:t>даної</a:t>
            </a:r>
            <a:r>
              <a:rPr lang="ru-RU" sz="2400" b="1" i="1" dirty="0">
                <a:solidFill>
                  <a:schemeClr val="accent3"/>
                </a:solidFill>
              </a:rPr>
              <a:t> </a:t>
            </a:r>
            <a:r>
              <a:rPr lang="ru-RU" sz="2400" b="1" i="1" dirty="0" err="1">
                <a:solidFill>
                  <a:schemeClr val="accent3"/>
                </a:solidFill>
              </a:rPr>
              <a:t>площини</a:t>
            </a:r>
            <a:r>
              <a:rPr lang="ru-RU" sz="2400" b="1" i="1" dirty="0">
                <a:solidFill>
                  <a:schemeClr val="accent3"/>
                </a:solidFill>
              </a:rPr>
              <a:t>, </a:t>
            </a:r>
            <a:r>
              <a:rPr lang="ru-RU" sz="2400" b="1" i="1" dirty="0" err="1">
                <a:solidFill>
                  <a:schemeClr val="accent3"/>
                </a:solidFill>
              </a:rPr>
              <a:t>і</a:t>
            </a:r>
            <a:r>
              <a:rPr lang="ru-RU" sz="2400" b="1" i="1" dirty="0">
                <a:solidFill>
                  <a:schemeClr val="accent3"/>
                </a:solidFill>
              </a:rPr>
              <a:t> </a:t>
            </a:r>
            <a:r>
              <a:rPr lang="ru-RU" sz="2400" b="1" i="1" dirty="0" err="1">
                <a:solidFill>
                  <a:schemeClr val="accent3"/>
                </a:solidFill>
              </a:rPr>
              <a:t>тільки</a:t>
            </a:r>
            <a:r>
              <a:rPr lang="ru-RU" sz="2400" b="1" i="1" dirty="0">
                <a:solidFill>
                  <a:schemeClr val="accent3"/>
                </a:solidFill>
              </a:rPr>
              <a:t> ­одну</a:t>
            </a:r>
            <a:r>
              <a:rPr lang="ru-RU" sz="2400" b="1" i="1" dirty="0" smtClean="0">
                <a:solidFill>
                  <a:schemeClr val="accent3"/>
                </a:solidFill>
              </a:rPr>
              <a:t>.</a:t>
            </a:r>
          </a:p>
          <a:p>
            <a:pPr algn="ctr"/>
            <a:endParaRPr lang="ru-RU" sz="2000" b="1" i="1" dirty="0">
              <a:solidFill>
                <a:schemeClr val="accent3"/>
              </a:solidFill>
            </a:endParaRPr>
          </a:p>
        </p:txBody>
      </p:sp>
      <p:pic>
        <p:nvPicPr>
          <p:cNvPr id="4" name="Рисунок 3" descr="2age8756image_84_fmt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8926" y="3071810"/>
            <a:ext cx="4204126" cy="1571636"/>
          </a:xfrm>
          <a:prstGeom prst="rect">
            <a:avLst/>
          </a:prstGeom>
        </p:spPr>
      </p:pic>
    </p:spTree>
  </p:cSld>
  <p:clrMapOvr>
    <a:masterClrMapping/>
  </p:clrMapOvr>
  <p:transition spd="med">
    <p:cover dir="d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154</TotalTime>
  <Words>603</Words>
  <Application>Microsoft Office PowerPoint</Application>
  <PresentationFormat>Экран (4:3)</PresentationFormat>
  <Paragraphs>57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Солнцестояние</vt:lpstr>
      <vt:lpstr> Презентація  “ Перпендикулярність прямих і площин у просторі ”</vt:lpstr>
      <vt:lpstr>Я думаю, що ми ще ніколи не жили в такий геометричний період. Усе навколо – геометрія. Ле Корбюзьє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 “ Перпендикулярність прямих і площин у просторі ”</dc:title>
  <dc:creator>Asus</dc:creator>
  <cp:lastModifiedBy>Asus</cp:lastModifiedBy>
  <cp:revision>17</cp:revision>
  <dcterms:created xsi:type="dcterms:W3CDTF">2014-02-18T13:33:08Z</dcterms:created>
  <dcterms:modified xsi:type="dcterms:W3CDTF">2014-06-04T14:11:41Z</dcterms:modified>
</cp:coreProperties>
</file>